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9"/>
  </p:notesMasterIdLst>
  <p:sldIdLst>
    <p:sldId id="256" r:id="rId2"/>
    <p:sldId id="301" r:id="rId3"/>
    <p:sldId id="302" r:id="rId4"/>
    <p:sldId id="258" r:id="rId5"/>
    <p:sldId id="293" r:id="rId6"/>
    <p:sldId id="260" r:id="rId7"/>
    <p:sldId id="259" r:id="rId8"/>
    <p:sldId id="261" r:id="rId9"/>
    <p:sldId id="262" r:id="rId10"/>
    <p:sldId id="263" r:id="rId11"/>
    <p:sldId id="291" r:id="rId12"/>
    <p:sldId id="290" r:id="rId13"/>
    <p:sldId id="264" r:id="rId14"/>
    <p:sldId id="265" r:id="rId15"/>
    <p:sldId id="268" r:id="rId16"/>
    <p:sldId id="270" r:id="rId17"/>
    <p:sldId id="269" r:id="rId18"/>
    <p:sldId id="271" r:id="rId19"/>
    <p:sldId id="267" r:id="rId20"/>
    <p:sldId id="272" r:id="rId21"/>
    <p:sldId id="273" r:id="rId22"/>
    <p:sldId id="274" r:id="rId23"/>
    <p:sldId id="275" r:id="rId24"/>
    <p:sldId id="276" r:id="rId25"/>
    <p:sldId id="277" r:id="rId26"/>
    <p:sldId id="280" r:id="rId27"/>
    <p:sldId id="289" r:id="rId28"/>
    <p:sldId id="283" r:id="rId29"/>
    <p:sldId id="279" r:id="rId30"/>
    <p:sldId id="288" r:id="rId31"/>
    <p:sldId id="281" r:id="rId32"/>
    <p:sldId id="282" r:id="rId33"/>
    <p:sldId id="285" r:id="rId34"/>
    <p:sldId id="284" r:id="rId35"/>
    <p:sldId id="287" r:id="rId36"/>
    <p:sldId id="300" r:id="rId37"/>
    <p:sldId id="286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76929"/>
    <a:srgbClr val="D0814C"/>
    <a:srgbClr val="5B7BB5"/>
    <a:srgbClr val="35333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948"/>
    <p:restoredTop sz="94762"/>
  </p:normalViewPr>
  <p:slideViewPr>
    <p:cSldViewPr snapToGrid="0" snapToObjects="1">
      <p:cViewPr>
        <p:scale>
          <a:sx n="91" d="100"/>
          <a:sy n="91" d="100"/>
        </p:scale>
        <p:origin x="944" y="7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444446-F101-FB46-9DD7-0D60C8DAA468}" type="datetimeFigureOut">
              <a:rPr lang="en-US" smtClean="0"/>
              <a:t>8/19/19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E8A2F8-13BB-F142-871F-BBB252DC91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6228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09CC8-9949-4C49-BCDB-48016A1B12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C06D2B-8D02-DB4A-9FCB-13AC76CC14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774850-6F38-F64D-ADC3-00B6677FF1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FE623-7F97-FC4E-B366-F1CECBFB45B3}" type="datetime1">
              <a:rPr lang="en-US" smtClean="0"/>
              <a:t>8/19/19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F2E9AB-14F7-3C46-9BB1-2936F80FB2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692C4E-A2C4-3049-AF9C-C39B7B5AEB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3455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5A8838-C7BC-DB4D-AE67-10D779B21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1CB57D-83AF-904B-9683-6F782607DF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C8EFE3-D1A0-9E49-A2F7-213D1E62A8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F9F939-5A73-9A42-979A-CD19A81B39D3}" type="datetime1">
              <a:rPr lang="en-US" smtClean="0"/>
              <a:t>8/19/19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9FB887-7686-3F4B-B76C-BBC889D44E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6505D7-BA48-AF4F-AD2A-C698CA625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5620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0B92831-2F67-E941-9776-06DB456E07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CEDE82-D832-D64C-BFE8-9F1615A6A6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F6B9E2-B7B3-704F-A5D8-D5C82886DD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B152E1-9461-F54C-B8EE-B27CA4761D65}" type="datetime1">
              <a:rPr lang="en-US" smtClean="0"/>
              <a:t>8/19/19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C0A435-46ED-9545-A924-99787781ED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83AB5A-325C-1B4E-8B2F-C8ABC41A6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0058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2D65D-5D01-2F43-9E6D-F991D53139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FE1ADC-34C9-6D43-9CB0-1A8A2C6F6F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298DEF-28C3-9C49-91FB-E982BF117C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295CE-7EEC-2F4A-A7C3-8F80580CEB2B}" type="datetime1">
              <a:rPr lang="en-US" smtClean="0"/>
              <a:t>8/19/19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D93C9A-FCA3-6F4B-BDDD-341A898CA2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D44F5D-2B3D-964A-9ECA-A2FBD6B2F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9119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9F1CF3-CD17-9742-855F-8B3737D795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C509E8-95C0-F549-8FD5-6CDF890BC9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D45A63-DEC9-EB4A-8AE4-2045A9574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F4ADD0-E849-EB43-9711-634901B09AD3}" type="datetime1">
              <a:rPr lang="en-US" smtClean="0"/>
              <a:t>8/19/19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759C4D-E430-2240-9907-15119C4093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A7EB9C-94EF-E24D-AA2F-973B70BFAF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3891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2B0048-D0EA-9046-A149-8E3D9D9367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FF33D7-BB61-E941-947A-0B832E087D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9B4C05-F440-5342-B9A2-5DACDFEF4E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A4153C-C6B4-C946-88B8-8ACCED63DB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A824A-CCB3-674A-94F5-D833F559FF4E}" type="datetime1">
              <a:rPr lang="en-US" smtClean="0"/>
              <a:t>8/19/19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554993-1492-2D41-8F04-6B9A3512AB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92D8E2-E7D3-9241-9822-9B92A1B8E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7602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7C674-46D6-3443-9094-D170302FC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287DB5-11D6-DF49-A70C-ADA586B649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B868AC-524C-F14C-9738-B0D92693DC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9A1181-A8D3-824A-AF8B-9A21312E9F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DB58FC7-39CB-F245-82DF-24C9F10243D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78FAA4C-3DB4-1540-A5F6-2B0BF4DA34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DF193D-C989-7F48-891C-1CCDD97637E1}" type="datetime1">
              <a:rPr lang="en-US" smtClean="0"/>
              <a:t>8/19/19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CCB9E34-DD1C-B649-B91F-D47155D34E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EEAA2AD-9CB3-8049-A54D-B5E4F13C66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961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F1C8D7-8570-394F-B8DB-6393BB375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3F7C654-4E81-C242-A1AC-3C6C94CE36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B1A358-DCC7-0D43-A7A9-0AC39EC49974}" type="datetime1">
              <a:rPr lang="en-US" smtClean="0"/>
              <a:t>8/19/19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CCD24F-00BC-824D-8F4E-C7C1AD3456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4D97CA-9417-4240-B887-E9E3805445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7291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E167C61-B802-EF47-8984-061A41540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62E2A-0AD4-A145-B556-646E252F29D8}" type="datetime1">
              <a:rPr lang="en-US" smtClean="0"/>
              <a:t>8/19/19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AB2EDEC-347D-DF4C-BAB7-C3646A8325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2891A3-AC03-A240-A429-DF946BFE7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7830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3FDA3-05E5-6349-944F-D708DB441A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BA796A-A539-4A40-ACA1-966432562C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E9A58C-F2A8-A740-A8AD-0FB37B6C20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E64817-3D05-8E45-B9AE-BD09EF06A8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66B83-CDD1-6D47-9914-0D40E4FD701D}" type="datetime1">
              <a:rPr lang="en-US" smtClean="0"/>
              <a:t>8/19/19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5F5523-5442-3744-A686-D607841D11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F87FA0-C4F4-5E47-84DD-ABA3C73C7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4769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EA28E-3E9C-B044-B542-A787932A45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87A3933-3B83-324C-8B9C-E800647278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A220AC-2599-8141-901B-C05E060FB4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815033-5E9F-1647-A38F-02ECE0DDA7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C99CE-4E3B-674F-8C8E-693F202A9414}" type="datetime1">
              <a:rPr lang="en-US" smtClean="0"/>
              <a:t>8/19/19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7627A5-41AD-CB45-8C95-41C2D5984C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73EF53-AB29-A147-9341-AB21FDFB8C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6049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5A97B67-DBA0-AB40-9349-2FF4B9798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084AAD-2C68-E440-8AEC-E00456E9A8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9243D-5ACD-714D-BD1D-2E2CA062B90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C83794-A4F7-6647-B9F3-ACF12AA7AC8D}" type="datetime1">
              <a:rPr lang="en-US" smtClean="0"/>
              <a:t>8/19/19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782FA-AD73-8645-A43B-B72F63D0A5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B2AD44-1F69-2245-871F-7F2F86D1F8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D37192-A495-A845-BF17-6EFDD3F09D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8385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.io/fjFga" TargetMode="External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support.bccvl.org.au/support/solutions/articles/6000083217-random-forest" TargetMode="External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mlc/xgboost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quantdare.com/what-is-the-difference-between-bagging-and-boosting/" TargetMode="External"/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quantdare.com/what-is-the-difference-between-bagging-and-boosting/" TargetMode="External"/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s.google.com/machine-learning/crash-course/representation/cleaning-data" TargetMode="External"/><Relationship Id="rId2" Type="http://schemas.openxmlformats.org/officeDocument/2006/relationships/hyperlink" Target="https://developers.google.com/machine-learning/data-prep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evelopers.google.com/machine-learning/crash-course/feature-crosses/crossing-one-hot-vectors" TargetMode="External"/><Relationship Id="rId4" Type="http://schemas.openxmlformats.org/officeDocument/2006/relationships/hyperlink" Target="https://developers.google.com/machine-learning/crash-course/feature-crosses/encoding-nonlinearity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owardsdatascience.com/ensemble-methods-bagging-boosting-and-stacking-c9214a10a205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ub.edu/stat/docencia/EADB/bagging.html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ub.edu/stat/docencia/EADB/bagging.html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31B569-14C7-1849-A6FC-622F1C92FE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Model Engineering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EA4766-8CB3-E04D-9DE8-BE7E791B0B4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Tuesday, Lecture 1</a:t>
            </a:r>
          </a:p>
          <a:p>
            <a:r>
              <a:rPr lang="en-US" dirty="0"/>
              <a:t>FASE ML Bootcamp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6545D04-A322-DE45-ABF7-21431E9407D9}"/>
              </a:ext>
            </a:extLst>
          </p:cNvPr>
          <p:cNvSpPr/>
          <p:nvPr/>
        </p:nvSpPr>
        <p:spPr>
          <a:xfrm>
            <a:off x="2729593" y="4703544"/>
            <a:ext cx="673281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Based on material from:</a:t>
            </a:r>
          </a:p>
          <a:p>
            <a:pPr algn="ctr"/>
            <a:r>
              <a:rPr lang="en-US" dirty="0"/>
              <a:t>Elements of Statistical Learning by Hastie, </a:t>
            </a:r>
            <a:r>
              <a:rPr lang="en-US" dirty="0" err="1"/>
              <a:t>Tibshirani</a:t>
            </a:r>
            <a:r>
              <a:rPr lang="en-US" dirty="0"/>
              <a:t>, Friedman,</a:t>
            </a:r>
          </a:p>
          <a:p>
            <a:pPr algn="ctr"/>
            <a:r>
              <a:rPr lang="en-US" dirty="0"/>
              <a:t>Theory and Applications of Boosting by </a:t>
            </a:r>
            <a:r>
              <a:rPr lang="en-US" dirty="0" err="1"/>
              <a:t>Schapire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736440-9D5D-4948-8D85-B954ED93D3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4204" y="105038"/>
            <a:ext cx="1660592" cy="24883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0CB1DA1-87EA-D449-AF77-8EEB20A91B84}"/>
              </a:ext>
            </a:extLst>
          </p:cNvPr>
          <p:cNvSpPr txBox="1"/>
          <p:nvPr/>
        </p:nvSpPr>
        <p:spPr>
          <a:xfrm>
            <a:off x="93242" y="537588"/>
            <a:ext cx="92256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Consolas" panose="020B0609020204030204" pitchFamily="49" charset="0"/>
                <a:cs typeface="Consolas" panose="020B0609020204030204" pitchFamily="49" charset="0"/>
              </a:rPr>
              <a:t>Course material at: </a:t>
            </a:r>
            <a:r>
              <a:rPr lang="en-US" sz="3200" b="1" dirty="0">
                <a:latin typeface="Consolas" panose="020B0609020204030204" pitchFamily="49" charset="0"/>
                <a:cs typeface="Consolas" panose="020B0609020204030204" pitchFamily="49" charset="0"/>
                <a:hlinkClick r:id="rId3"/>
              </a:rPr>
              <a:t>https://git.io/fjFga</a:t>
            </a:r>
            <a:endParaRPr lang="en-US" sz="32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327BCBB-C3F7-2C45-A245-1EA4985036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643" y="5745613"/>
            <a:ext cx="2390637" cy="923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4142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24B33-9A51-5F42-BDF8-A37EAD87F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Predicting with bagged decision trees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96309A-0C28-1F45-960A-24B376ACC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10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0D266E3-DDA7-E947-B706-3D9A423F23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394" y="1512786"/>
            <a:ext cx="5951604" cy="534521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20B6480-3D2A-E84B-9C10-DF969713909C}"/>
              </a:ext>
            </a:extLst>
          </p:cNvPr>
          <p:cNvSpPr/>
          <p:nvPr/>
        </p:nvSpPr>
        <p:spPr>
          <a:xfrm>
            <a:off x="7072351" y="1393778"/>
            <a:ext cx="468422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C000"/>
                </a:solidFill>
              </a:rPr>
              <a:t>Consensus</a:t>
            </a:r>
            <a:r>
              <a:rPr lang="en-US" sz="2400" b="1" dirty="0"/>
              <a:t>:</a:t>
            </a:r>
            <a:r>
              <a:rPr lang="en-US" sz="2400" dirty="0"/>
              <a:t> proportion of trees that predict a given class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A92A301-B6B9-BD42-9DEA-E2802DB0D010}"/>
              </a:ext>
            </a:extLst>
          </p:cNvPr>
          <p:cNvSpPr/>
          <p:nvPr/>
        </p:nvSpPr>
        <p:spPr>
          <a:xfrm>
            <a:off x="7072351" y="2519248"/>
            <a:ext cx="468422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</a:rPr>
              <a:t>Probability</a:t>
            </a:r>
            <a:r>
              <a:rPr lang="en-US" sz="2400" b="1" dirty="0"/>
              <a:t>:</a:t>
            </a:r>
            <a:r>
              <a:rPr lang="en-US" sz="24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For b-</a:t>
            </a:r>
            <a:r>
              <a:rPr lang="en-US" sz="2400" dirty="0" err="1"/>
              <a:t>th</a:t>
            </a:r>
            <a:r>
              <a:rPr lang="en-US" sz="2400" dirty="0"/>
              <a:t> tree, look at the leaf corresponding to test sample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What proportion of the training data had the same label as test sample?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Average those proportions out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43156CC-21E4-FC4F-8C07-25CD1F9A9232}"/>
              </a:ext>
            </a:extLst>
          </p:cNvPr>
          <p:cNvSpPr/>
          <p:nvPr/>
        </p:nvSpPr>
        <p:spPr>
          <a:xfrm>
            <a:off x="7072351" y="5306387"/>
            <a:ext cx="468422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Prediction:</a:t>
            </a:r>
            <a:r>
              <a:rPr lang="en-US" sz="2400" dirty="0"/>
              <a:t> in both cases, predict class with highest score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82F1786-3D57-404E-94EF-008C491E654E}"/>
              </a:ext>
            </a:extLst>
          </p:cNvPr>
          <p:cNvSpPr/>
          <p:nvPr/>
        </p:nvSpPr>
        <p:spPr>
          <a:xfrm>
            <a:off x="6096000" y="6488668"/>
            <a:ext cx="48141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Elements of Statistical Learning, Chapter 8.7 </a:t>
            </a:r>
          </a:p>
        </p:txBody>
      </p:sp>
    </p:spTree>
    <p:extLst>
      <p:ext uri="{BB962C8B-B14F-4D97-AF65-F5344CB8AC3E}">
        <p14:creationId xmlns:p14="http://schemas.microsoft.com/office/powerpoint/2010/main" val="37353242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B3928-E2D2-8F49-8189-23CAEC9A8C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52413"/>
            <a:ext cx="10515600" cy="1325563"/>
          </a:xfrm>
        </p:spPr>
        <p:txBody>
          <a:bodyPr/>
          <a:lstStyle/>
          <a:p>
            <a:r>
              <a:rPr lang="en-US" dirty="0"/>
              <a:t>Why does bagging work?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B918671-2C5B-4343-A40E-BDE976A9746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853350"/>
                <a:ext cx="10515600" cy="5502999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Single test data point, </a:t>
                </a:r>
                <a:r>
                  <a:rPr lang="en-US" b="1" dirty="0"/>
                  <a:t>x</a:t>
                </a:r>
                <a:r>
                  <a:rPr lang="en-US" dirty="0"/>
                  <a:t>, with true label 1</a:t>
                </a:r>
              </a:p>
              <a:p>
                <a:r>
                  <a:rPr lang="en-US" b="1" dirty="0"/>
                  <a:t>B</a:t>
                </a:r>
                <a:r>
                  <a:rPr lang="en-US" dirty="0"/>
                  <a:t> </a:t>
                </a:r>
                <a:r>
                  <a:rPr lang="en-US" b="1" dirty="0">
                    <a:solidFill>
                      <a:srgbClr val="C00000"/>
                    </a:solidFill>
                  </a:rPr>
                  <a:t>independent</a:t>
                </a:r>
                <a:r>
                  <a:rPr lang="en-US" dirty="0"/>
                  <a:t> classifiers,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1" dirty="0"/>
              </a:p>
              <a:p>
                <a:r>
                  <a:rPr lang="en-US" dirty="0"/>
                  <a:t>Each classifier misclassifies </a:t>
                </a:r>
                <a:r>
                  <a:rPr lang="en-US" b="1" dirty="0"/>
                  <a:t>x</a:t>
                </a:r>
                <a:r>
                  <a:rPr lang="en-US" dirty="0"/>
                  <a:t> with probability </a:t>
                </a:r>
                <a:r>
                  <a:rPr lang="en-US" b="1" dirty="0"/>
                  <a:t>e </a:t>
                </a:r>
                <a:r>
                  <a:rPr lang="en-US" dirty="0"/>
                  <a:t>= 0.4, i.e.: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𝑃𝑟𝑜𝑏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p>
                          </m:s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=0.4</m:t>
                      </m:r>
                    </m:oMath>
                  </m:oMathPara>
                </a14:m>
                <a:endParaRPr lang="en-US" b="1" dirty="0"/>
              </a:p>
              <a:p>
                <a:pPr/>
                <a:r>
                  <a:rPr lang="en-US" dirty="0"/>
                  <a:t>The bagged classifier predicts as: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𝑎𝑔</m:t>
                          </m:r>
                        </m:sup>
                      </m:sSup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argmax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=0,1</m:t>
                          </m:r>
                        </m:sub>
                      </m:sSub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=1,…,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{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p>
                          </m:s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}</m:t>
                          </m:r>
                        </m:e>
                      </m:nary>
                    </m:oMath>
                  </m:oMathPara>
                </a14:m>
                <a:endParaRPr lang="en-US" b="1" dirty="0"/>
              </a:p>
              <a:p>
                <a:pPr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=1,…,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  <m:sup/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{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p>
                        </m:s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}</m:t>
                        </m:r>
                      </m:e>
                    </m:nary>
                  </m:oMath>
                </a14:m>
                <a:r>
                  <a:rPr lang="en-US" dirty="0"/>
                  <a:t> is the number of votes for class 0</a:t>
                </a:r>
              </a:p>
              <a:p>
                <a:pPr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is </a:t>
                </a:r>
                <a:r>
                  <a:rPr lang="en-US" b="1" dirty="0"/>
                  <a:t>binomial</a:t>
                </a:r>
                <a:r>
                  <a:rPr lang="en-US" dirty="0"/>
                  <a:t> random variable</a:t>
                </a:r>
              </a:p>
              <a:p>
                <a:pPr/>
                <a:r>
                  <a:rPr lang="en-US" dirty="0"/>
                  <a:t>Probability of misclassification: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𝑃𝑟𝑜𝑏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𝑎𝑔</m:t>
                              </m:r>
                            </m:sup>
                          </m:s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≥</m:t>
                      </m:r>
                      <m:f>
                        <m:fPr>
                          <m:type m:val="li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/>
                <a:r>
                  <a:rPr lang="en-US" dirty="0"/>
                  <a:t>As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𝑃𝑟𝑜𝑏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𝑎𝑔</m:t>
                            </m:r>
                          </m:sup>
                        </m:s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→0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B918671-2C5B-4343-A40E-BDE976A9746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853350"/>
                <a:ext cx="10515600" cy="5502999"/>
              </a:xfrm>
              <a:blipFill>
                <a:blip r:embed="rId2"/>
                <a:stretch>
                  <a:fillRect l="-844" t="-2304" b="-55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984306-B9A5-DC49-BB53-D0EE0891E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11</a:t>
            </a:fld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A116482-41C1-CF48-AE9F-E58053BA11CA}"/>
              </a:ext>
            </a:extLst>
          </p:cNvPr>
          <p:cNvGrpSpPr/>
          <p:nvPr/>
        </p:nvGrpSpPr>
        <p:grpSpPr>
          <a:xfrm>
            <a:off x="6096000" y="1675758"/>
            <a:ext cx="5647481" cy="3506483"/>
            <a:chOff x="5964736" y="1515584"/>
            <a:chExt cx="5647481" cy="3506483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97DD8366-6D5A-A844-8B68-272EADA16820}"/>
                </a:ext>
              </a:extLst>
            </p:cNvPr>
            <p:cNvGrpSpPr/>
            <p:nvPr/>
          </p:nvGrpSpPr>
          <p:grpSpPr>
            <a:xfrm>
              <a:off x="5964736" y="1515584"/>
              <a:ext cx="5647481" cy="3506483"/>
              <a:chOff x="5706319" y="1624915"/>
              <a:chExt cx="5647481" cy="3506483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E17A0123-7FBF-8D4A-B9DA-4D1098D289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06319" y="1767631"/>
                <a:ext cx="5647481" cy="2819223"/>
              </a:xfrm>
              <a:prstGeom prst="rect">
                <a:avLst/>
              </a:prstGeom>
            </p:spPr>
          </p:pic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7" name="TextBox 6">
                    <a:extLst>
                      <a:ext uri="{FF2B5EF4-FFF2-40B4-BE49-F238E27FC236}">
                        <a16:creationId xmlns:a16="http://schemas.microsoft.com/office/drawing/2014/main" id="{8348BB9C-1EA2-A949-93AE-E021A473FFDB}"/>
                      </a:ext>
                    </a:extLst>
                  </p:cNvPr>
                  <p:cNvSpPr txBox="1"/>
                  <p:nvPr/>
                </p:nvSpPr>
                <p:spPr>
                  <a:xfrm>
                    <a:off x="8697576" y="3506299"/>
                    <a:ext cx="222625" cy="276999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>
              <p:sp>
                <p:nvSpPr>
                  <p:cNvPr id="7" name="TextBox 6">
                    <a:extLst>
                      <a:ext uri="{FF2B5EF4-FFF2-40B4-BE49-F238E27FC236}">
                        <a16:creationId xmlns:a16="http://schemas.microsoft.com/office/drawing/2014/main" id="{8348BB9C-1EA2-A949-93AE-E021A473FFD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697576" y="3506299"/>
                    <a:ext cx="222625" cy="276999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22222" r="-16667" b="-869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8" name="TextBox 7">
                    <a:extLst>
                      <a:ext uri="{FF2B5EF4-FFF2-40B4-BE49-F238E27FC236}">
                        <a16:creationId xmlns:a16="http://schemas.microsoft.com/office/drawing/2014/main" id="{6EFCB06C-5F0B-D941-B462-29B85DD531F7}"/>
                      </a:ext>
                    </a:extLst>
                  </p:cNvPr>
                  <p:cNvSpPr txBox="1"/>
                  <p:nvPr/>
                </p:nvSpPr>
                <p:spPr>
                  <a:xfrm>
                    <a:off x="8587096" y="4577400"/>
                    <a:ext cx="443583" cy="55399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oMath>
                      </m:oMathPara>
                    </a14:m>
                    <a:endParaRPr lang="en-US" sz="3600" dirty="0"/>
                  </a:p>
                </p:txBody>
              </p:sp>
            </mc:Choice>
            <mc:Fallback>
              <p:sp>
                <p:nvSpPr>
                  <p:cNvPr id="8" name="TextBox 7">
                    <a:extLst>
                      <a:ext uri="{FF2B5EF4-FFF2-40B4-BE49-F238E27FC236}">
                        <a16:creationId xmlns:a16="http://schemas.microsoft.com/office/drawing/2014/main" id="{6EFCB06C-5F0B-D941-B462-29B85DD531F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587096" y="4577400"/>
                    <a:ext cx="443583" cy="553998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19444" r="-13889" b="-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7B36D8D-69DB-A547-8E79-B6469D2DF000}"/>
                  </a:ext>
                </a:extLst>
              </p:cNvPr>
              <p:cNvSpPr txBox="1"/>
              <p:nvPr/>
            </p:nvSpPr>
            <p:spPr>
              <a:xfrm>
                <a:off x="6383922" y="1624915"/>
                <a:ext cx="256480" cy="55399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3600" dirty="0"/>
                  <a:t>  </a:t>
                </a:r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21AE983-9E89-6B4B-AD7D-07410F1487EA}"/>
                </a:ext>
              </a:extLst>
            </p:cNvPr>
            <p:cNvSpPr txBox="1"/>
            <p:nvPr/>
          </p:nvSpPr>
          <p:spPr>
            <a:xfrm>
              <a:off x="5964736" y="3327850"/>
              <a:ext cx="512961" cy="553998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3600" dirty="0"/>
                <a:t>   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29836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DE2B35-8BE6-9643-B062-5135CA61DB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should use Bagging?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80F286-C787-DC40-B0D7-CA805B5985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>
            <a:normAutofit fontScale="775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dirty="0"/>
              <a:t>High-variance classifiers, e.g., decision trees.</a:t>
            </a:r>
          </a:p>
          <a:p>
            <a:pPr marL="0" indent="0">
              <a:lnSpc>
                <a:spcPct val="120000"/>
              </a:lnSpc>
              <a:buNone/>
            </a:pPr>
            <a:endParaRPr lang="en-US" dirty="0"/>
          </a:p>
          <a:p>
            <a:pPr marL="0" indent="0">
              <a:lnSpc>
                <a:spcPct val="120000"/>
              </a:lnSpc>
              <a:buNone/>
            </a:pPr>
            <a:r>
              <a:rPr lang="en-US" dirty="0"/>
              <a:t>Bagging reduces variance by providing an alternative approach to </a:t>
            </a:r>
            <a:r>
              <a:rPr lang="en-US" b="1" dirty="0"/>
              <a:t>regularization</a:t>
            </a:r>
            <a:r>
              <a:rPr lang="en-US" dirty="0"/>
              <a:t>. </a:t>
            </a:r>
          </a:p>
          <a:p>
            <a:pPr marL="0" indent="0">
              <a:lnSpc>
                <a:spcPct val="120000"/>
              </a:lnSpc>
              <a:buNone/>
            </a:pPr>
            <a:endParaRPr lang="en-US" dirty="0"/>
          </a:p>
          <a:p>
            <a:pPr marL="0" indent="0">
              <a:lnSpc>
                <a:spcPct val="120000"/>
              </a:lnSpc>
              <a:buNone/>
            </a:pPr>
            <a:r>
              <a:rPr lang="en-US" dirty="0"/>
              <a:t>Even if each of the learned classifiers are individually overfit, they are likely to </a:t>
            </a:r>
            <a:r>
              <a:rPr lang="en-US" b="1" dirty="0"/>
              <a:t>overfit to different things</a:t>
            </a:r>
            <a:r>
              <a:rPr lang="en-US" dirty="0"/>
              <a:t>.</a:t>
            </a:r>
          </a:p>
          <a:p>
            <a:pPr marL="0" indent="0">
              <a:lnSpc>
                <a:spcPct val="120000"/>
              </a:lnSpc>
              <a:buNone/>
            </a:pPr>
            <a:endParaRPr lang="en-US" dirty="0"/>
          </a:p>
          <a:p>
            <a:pPr marL="0" indent="0">
              <a:lnSpc>
                <a:spcPct val="120000"/>
              </a:lnSpc>
              <a:buNone/>
            </a:pPr>
            <a:r>
              <a:rPr lang="en-US" dirty="0"/>
              <a:t>Through voting, we can overcome a significant portion of this overfitting.</a:t>
            </a:r>
          </a:p>
          <a:p>
            <a:pPr>
              <a:lnSpc>
                <a:spcPct val="120000"/>
              </a:lnSpc>
            </a:pPr>
            <a:endParaRPr lang="en-US" dirty="0"/>
          </a:p>
          <a:p>
            <a:pPr marL="0" indent="0">
              <a:lnSpc>
                <a:spcPct val="120000"/>
              </a:lnSpc>
              <a:buNone/>
            </a:pPr>
            <a:r>
              <a:rPr lang="en-US" dirty="0"/>
              <a:t>In practice, bagging tends to </a:t>
            </a:r>
            <a:r>
              <a:rPr lang="en-US" b="1" dirty="0"/>
              <a:t>reduce variance </a:t>
            </a:r>
            <a:r>
              <a:rPr lang="en-US" dirty="0"/>
              <a:t>and </a:t>
            </a:r>
            <a:r>
              <a:rPr lang="en-US" b="1" dirty="0">
                <a:solidFill>
                  <a:srgbClr val="C00000"/>
                </a:solidFill>
              </a:rPr>
              <a:t>increase bias</a:t>
            </a:r>
            <a:r>
              <a:rPr lang="en-US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ED53B9-73A3-7B4E-82FA-870EF0B62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12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343470-776A-684A-A415-8AFEB08CA1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600" y="136525"/>
            <a:ext cx="2900023" cy="2142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953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507B71-CD84-ED46-BBC6-2BA63D16D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words on Bagging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97C2F9-387E-1340-B6FD-79394CC4D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F2E5E49-14E3-FF41-B153-C1EFB09FA7A5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576616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solidFill>
                  <a:schemeClr val="accent6"/>
                </a:solidFill>
              </a:rPr>
              <a:t>Advantages</a:t>
            </a:r>
          </a:p>
          <a:p>
            <a:pPr lvl="1"/>
            <a:r>
              <a:rPr lang="en-US" dirty="0"/>
              <a:t>Reduces model variance</a:t>
            </a:r>
          </a:p>
          <a:p>
            <a:pPr lvl="1"/>
            <a:r>
              <a:rPr lang="en-US" dirty="0"/>
              <a:t>Trivial to implement and use</a:t>
            </a:r>
          </a:p>
          <a:p>
            <a:pPr lvl="1"/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solidFill>
                  <a:srgbClr val="FF0000"/>
                </a:solidFill>
              </a:rPr>
              <a:t>Caveats</a:t>
            </a:r>
          </a:p>
          <a:p>
            <a:pPr lvl="1"/>
            <a:r>
              <a:rPr lang="en-US" b="1" dirty="0"/>
              <a:t>Destroys</a:t>
            </a:r>
            <a:r>
              <a:rPr lang="en-US" dirty="0"/>
              <a:t> </a:t>
            </a:r>
            <a:r>
              <a:rPr lang="en-US" b="1" dirty="0"/>
              <a:t>any</a:t>
            </a:r>
            <a:r>
              <a:rPr lang="en-US" dirty="0"/>
              <a:t> </a:t>
            </a:r>
            <a:r>
              <a:rPr lang="en-US" b="1" dirty="0"/>
              <a:t>interpretability</a:t>
            </a:r>
            <a:r>
              <a:rPr lang="en-US" dirty="0"/>
              <a:t> in the base model</a:t>
            </a:r>
          </a:p>
          <a:p>
            <a:pPr lvl="1"/>
            <a:r>
              <a:rPr lang="en-US" dirty="0"/>
              <a:t>May not capture simple patterns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5B35649-D9E0-F14C-A157-1A3FDC9252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0190" y="136525"/>
            <a:ext cx="3550436" cy="262300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A403D96-AFF4-504B-BB28-D2E7EB78DB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5272" y="2788834"/>
            <a:ext cx="3260272" cy="3750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8722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BC40E2B-864E-DE45-A316-1631875361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481"/>
          <a:stretch/>
        </p:blipFill>
        <p:spPr>
          <a:xfrm>
            <a:off x="838200" y="987039"/>
            <a:ext cx="10515600" cy="54133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82E273-84ED-354A-A0F8-88ADD7076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52413"/>
            <a:ext cx="10515600" cy="1325563"/>
          </a:xfrm>
        </p:spPr>
        <p:txBody>
          <a:bodyPr/>
          <a:lstStyle/>
          <a:p>
            <a:r>
              <a:rPr lang="en-US" dirty="0"/>
              <a:t>Random Forest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D80CF4-C16A-7C4B-949D-E64740CAED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58011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Similar to Bagging Decision Trees </a:t>
            </a:r>
            <a:r>
              <a:rPr lang="en-US" b="1" dirty="0">
                <a:solidFill>
                  <a:srgbClr val="00B050"/>
                </a:solidFill>
              </a:rPr>
              <a:t>except</a:t>
            </a:r>
            <a:r>
              <a:rPr lang="en-US" dirty="0"/>
              <a:t>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6E7769-B4EA-8043-B942-3266F6A83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14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ACE0690-7BB2-594F-8444-1B61C3605E7D}"/>
              </a:ext>
            </a:extLst>
          </p:cNvPr>
          <p:cNvSpPr/>
          <p:nvPr/>
        </p:nvSpPr>
        <p:spPr>
          <a:xfrm>
            <a:off x="7555607" y="1372801"/>
            <a:ext cx="3360922" cy="5554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973FE51-FA42-4D4B-803B-940E437B3153}"/>
              </a:ext>
            </a:extLst>
          </p:cNvPr>
          <p:cNvSpPr/>
          <p:nvPr/>
        </p:nvSpPr>
        <p:spPr>
          <a:xfrm>
            <a:off x="3048000" y="6400413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1200" dirty="0">
                <a:hlinkClick r:id="rId3"/>
              </a:rPr>
              <a:t>https://support.bccvl.org.au/support/solutions/articles/6000083217-random-forest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1813182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9514DE-5555-2F40-BF26-63C86A656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Forest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851BD1B-C57B-6C43-9FE2-5635A8729BF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807700" cy="466725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One of the most </a:t>
                </a:r>
                <a:r>
                  <a:rPr lang="en-US" b="1" dirty="0"/>
                  <a:t>popular</a:t>
                </a:r>
                <a:r>
                  <a:rPr lang="en-US" dirty="0"/>
                  <a:t> models!</a:t>
                </a:r>
              </a:p>
              <a:p>
                <a:endParaRPr lang="en-US" dirty="0"/>
              </a:p>
              <a:p>
                <a:r>
                  <a:rPr lang="en-US" dirty="0"/>
                  <a:t>Usually </a:t>
                </a:r>
                <a:r>
                  <a:rPr lang="en-US" b="1" dirty="0"/>
                  <a:t>more effective </a:t>
                </a:r>
                <a:r>
                  <a:rPr lang="en-US" dirty="0"/>
                  <a:t>than Bagging Decision Trees</a:t>
                </a:r>
              </a:p>
              <a:p>
                <a:endParaRPr lang="en-US" dirty="0"/>
              </a:p>
              <a:p>
                <a:r>
                  <a:rPr lang="en-US" dirty="0"/>
                  <a:t>Typically, use </a:t>
                </a:r>
                <a:r>
                  <a:rPr lang="en-US" b="1" dirty="0"/>
                  <a:t>100s of trees </a:t>
                </a:r>
                <a:r>
                  <a:rPr lang="en-US" dirty="0"/>
                  <a:t>(hyper-parameter to be tuned!)</a:t>
                </a:r>
              </a:p>
              <a:p>
                <a:endParaRPr lang="en-US" dirty="0"/>
              </a:p>
              <a:p>
                <a:r>
                  <a:rPr lang="en-US" dirty="0"/>
                  <a:t>For data with </a:t>
                </a:r>
                <a14:m>
                  <m:oMath xmlns:m="http://schemas.openxmlformats.org/officeDocument/2006/math">
                    <m:r>
                      <a:rPr lang="en-US" b="0" i="1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 features, num. random features used for splitting:</a:t>
                </a:r>
              </a:p>
              <a:p>
                <a:pPr lvl="1"/>
                <a:r>
                  <a:rPr lang="en-US" dirty="0"/>
                  <a:t>Classification: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</m:rad>
                  </m:oMath>
                </a14:m>
                <a:endParaRPr lang="en-US" b="1" dirty="0"/>
              </a:p>
              <a:p>
                <a:pPr lvl="1"/>
                <a:r>
                  <a:rPr lang="en-US" dirty="0"/>
                  <a:t>Regression: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𝒅</m:t>
                        </m:r>
                      </m:num>
                      <m:den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</m:den>
                    </m:f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851BD1B-C57B-6C43-9FE2-5635A8729BF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807700" cy="4667250"/>
              </a:xfrm>
              <a:blipFill>
                <a:blip r:embed="rId2"/>
                <a:stretch>
                  <a:fillRect l="-939" t="-2452" b="-130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303522-DF39-E846-AC41-E275EB215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15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4A3F9B-E304-0C43-8397-2E2995DE31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481"/>
          <a:stretch/>
        </p:blipFill>
        <p:spPr>
          <a:xfrm>
            <a:off x="7378700" y="0"/>
            <a:ext cx="4572000" cy="2353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9275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25B87-6249-DA42-B84D-3541F83F7E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058" y="-219075"/>
            <a:ext cx="10515600" cy="1325563"/>
          </a:xfrm>
        </p:spPr>
        <p:txBody>
          <a:bodyPr/>
          <a:lstStyle/>
          <a:p>
            <a:r>
              <a:rPr lang="en-US" dirty="0"/>
              <a:t>Example: Spam classification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A2EA52-235D-784E-A6DA-377312D87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16</a:t>
            </a:fld>
            <a:endParaRPr lang="en-US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02811BE7-12ED-3749-8F30-A866AFF1FE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41794" y="1680710"/>
            <a:ext cx="6558258" cy="5074618"/>
          </a:xfr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8B95AF2-C03F-5947-B6E3-F04EA197C9AB}"/>
              </a:ext>
            </a:extLst>
          </p:cNvPr>
          <p:cNvSpPr/>
          <p:nvPr/>
        </p:nvSpPr>
        <p:spPr>
          <a:xfrm>
            <a:off x="767058" y="757380"/>
            <a:ext cx="950773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Dataset of 4000 emails: y = (spam, not spam)	</a:t>
            </a:r>
          </a:p>
          <a:p>
            <a:r>
              <a:rPr lang="en-US" dirty="0"/>
              <a:t>		          x = % of words equal to ’business’, ‘address’, etc.;</a:t>
            </a:r>
          </a:p>
          <a:p>
            <a:r>
              <a:rPr lang="en-US" dirty="0"/>
              <a:t>			  average length of uninterrupted sequences of capital letters, …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B911F58-28BB-8A4A-8337-271DC3BBAF08}"/>
              </a:ext>
            </a:extLst>
          </p:cNvPr>
          <p:cNvSpPr/>
          <p:nvPr/>
        </p:nvSpPr>
        <p:spPr>
          <a:xfrm>
            <a:off x="8800052" y="4807958"/>
            <a:ext cx="22621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Ignore this for now</a:t>
            </a:r>
          </a:p>
        </p:txBody>
      </p:sp>
    </p:spTree>
    <p:extLst>
      <p:ext uri="{BB962C8B-B14F-4D97-AF65-F5344CB8AC3E}">
        <p14:creationId xmlns:p14="http://schemas.microsoft.com/office/powerpoint/2010/main" val="42725246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9CA0618-F24A-4F4F-86BD-90DCD82AC2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0874" y="0"/>
            <a:ext cx="2706854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07EACCC-5A6D-B94F-B7C2-AFBBD2EC1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2201" y="-45987"/>
            <a:ext cx="10515600" cy="1325563"/>
          </a:xfrm>
        </p:spPr>
        <p:txBody>
          <a:bodyPr/>
          <a:lstStyle/>
          <a:p>
            <a:r>
              <a:rPr lang="en-US" dirty="0"/>
              <a:t>Random Forest: Feature Importance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70B44CB-9187-AC49-B208-CF9637CCD4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861915" y="1685935"/>
            <a:ext cx="7797607" cy="369886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2D8639-9D2A-4146-BD87-FABE4169F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17</a:t>
            </a:fld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092B5A9-3E19-E548-A3CC-93B561FFDF01}"/>
              </a:ext>
            </a:extLst>
          </p:cNvPr>
          <p:cNvSpPr/>
          <p:nvPr/>
        </p:nvSpPr>
        <p:spPr>
          <a:xfrm>
            <a:off x="2382129" y="948294"/>
            <a:ext cx="36728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Spam Email classification dataset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A05EC7E-551C-A145-B6A8-5ACE517371BA}"/>
              </a:ext>
            </a:extLst>
          </p:cNvPr>
          <p:cNvSpPr/>
          <p:nvPr/>
        </p:nvSpPr>
        <p:spPr>
          <a:xfrm>
            <a:off x="210511" y="2967335"/>
            <a:ext cx="10903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words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2156494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507B71-CD84-ED46-BBC6-2BA63D16D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words on RF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97C2F9-387E-1340-B6FD-79394CC4D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18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F2E5E49-14E3-FF41-B153-C1EFB09FA7A5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6571326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solidFill>
                  <a:schemeClr val="accent6"/>
                </a:solidFill>
              </a:rPr>
              <a:t>Advantages</a:t>
            </a:r>
          </a:p>
          <a:p>
            <a:pPr lvl="1"/>
            <a:r>
              <a:rPr lang="en-US" dirty="0"/>
              <a:t>Feed it </a:t>
            </a:r>
            <a:r>
              <a:rPr lang="en-US" b="1" dirty="0"/>
              <a:t>data as is </a:t>
            </a:r>
            <a:r>
              <a:rPr lang="en-US" dirty="0"/>
              <a:t>without preprocessing</a:t>
            </a:r>
          </a:p>
          <a:p>
            <a:pPr lvl="1"/>
            <a:r>
              <a:rPr lang="en-US" b="1" dirty="0"/>
              <a:t>Fast training </a:t>
            </a:r>
            <a:r>
              <a:rPr lang="en-US" dirty="0"/>
              <a:t>because of feature sampling!</a:t>
            </a:r>
          </a:p>
          <a:p>
            <a:pPr lvl="1"/>
            <a:r>
              <a:rPr lang="en-US" dirty="0"/>
              <a:t>Easy </a:t>
            </a:r>
            <a:r>
              <a:rPr lang="en-US" b="1" dirty="0"/>
              <a:t>parallel </a:t>
            </a:r>
            <a:r>
              <a:rPr lang="en-US" dirty="0"/>
              <a:t>training and prediction</a:t>
            </a:r>
          </a:p>
          <a:p>
            <a:pPr lvl="1"/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solidFill>
                  <a:srgbClr val="FF0000"/>
                </a:solidFill>
              </a:rPr>
              <a:t>Caveats</a:t>
            </a:r>
          </a:p>
          <a:p>
            <a:pPr lvl="1"/>
            <a:r>
              <a:rPr lang="en-US" b="1" dirty="0"/>
              <a:t>Not suitable for sparse data (why?)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098CB99-FBFE-7645-B324-1D8E406EB0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9526" y="0"/>
            <a:ext cx="2706854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B1D43E6-D6F0-DA4F-B7EB-9B5F61747D0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481"/>
          <a:stretch/>
        </p:blipFill>
        <p:spPr>
          <a:xfrm>
            <a:off x="7128476" y="0"/>
            <a:ext cx="5063524" cy="260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8345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99F7F-C5AD-2D41-B9C0-A5DF95C956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Boosting: “How May I Help You?”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38573A-B350-B345-B384-73B5D58CBB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19</a:t>
            </a:fld>
            <a:endParaRPr 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27AF93E-FEDD-5741-96BC-D52B460365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98649" y="1690688"/>
            <a:ext cx="8594702" cy="4351338"/>
          </a:xfr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E68F5BF-9E40-4940-AC7C-C424DB33EE9D}"/>
              </a:ext>
            </a:extLst>
          </p:cNvPr>
          <p:cNvSpPr/>
          <p:nvPr/>
        </p:nvSpPr>
        <p:spPr>
          <a:xfrm>
            <a:off x="3266668" y="6385023"/>
            <a:ext cx="565866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/>
              <a:t>Theory and Applications of Boosting by </a:t>
            </a:r>
            <a:r>
              <a:rPr lang="en-US" sz="1400" dirty="0" err="1"/>
              <a:t>Schapire</a:t>
            </a:r>
            <a:r>
              <a:rPr lang="en-US" sz="1400" dirty="0"/>
              <a:t> (NIPS 2007 tutorial)</a:t>
            </a:r>
          </a:p>
        </p:txBody>
      </p:sp>
    </p:spTree>
    <p:extLst>
      <p:ext uri="{BB962C8B-B14F-4D97-AF65-F5344CB8AC3E}">
        <p14:creationId xmlns:p14="http://schemas.microsoft.com/office/powerpoint/2010/main" val="10439951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111EE6-3B42-8F4E-BFFC-E19460EAD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3A36294-7007-8C4A-9CE3-5321D4C89E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59199" y="365125"/>
            <a:ext cx="7873602" cy="5979269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54E560-38F9-F244-A625-1AC2822C20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3364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99F7F-C5AD-2D41-B9C0-A5DF95C956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-152400"/>
            <a:ext cx="10515600" cy="1325563"/>
          </a:xfrm>
        </p:spPr>
        <p:txBody>
          <a:bodyPr/>
          <a:lstStyle/>
          <a:p>
            <a:r>
              <a:rPr lang="en-US" dirty="0"/>
              <a:t>Boosting: “How May I Help You?”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38573A-B350-B345-B384-73B5D58CBB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20</a:t>
            </a:fld>
            <a:endParaRPr 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27AF93E-FEDD-5741-96BC-D52B460365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21823" y="3429000"/>
            <a:ext cx="5948351" cy="3011540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AEEC2E4-5C70-3B4C-AD51-CBB0BD5EF8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299" y="1015900"/>
            <a:ext cx="10185400" cy="23114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0B8C02D-856F-3E46-A216-B3D4A864BE16}"/>
              </a:ext>
            </a:extLst>
          </p:cNvPr>
          <p:cNvSpPr/>
          <p:nvPr/>
        </p:nvSpPr>
        <p:spPr>
          <a:xfrm>
            <a:off x="3266666" y="6385023"/>
            <a:ext cx="565866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/>
              <a:t>Theory and Applications of Boosting by </a:t>
            </a:r>
            <a:r>
              <a:rPr lang="en-US" sz="1400" dirty="0" err="1"/>
              <a:t>Schapire</a:t>
            </a:r>
            <a:r>
              <a:rPr lang="en-US" sz="1400" dirty="0"/>
              <a:t> (NIPS 2007 tutorial)</a:t>
            </a:r>
          </a:p>
        </p:txBody>
      </p:sp>
    </p:spTree>
    <p:extLst>
      <p:ext uri="{BB962C8B-B14F-4D97-AF65-F5344CB8AC3E}">
        <p14:creationId xmlns:p14="http://schemas.microsoft.com/office/powerpoint/2010/main" val="26815688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29297-F6D5-BC4D-A096-7AEA4D8A5C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Boosting: A Toy Example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3DCA9FA-5CE9-474E-9C9A-5CCDC74709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3048000" cy="33909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1B0CD0-B57A-7B4E-86C6-921964D22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21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ADA879-026A-D04A-B8B3-794C4C2ADBCB}"/>
              </a:ext>
            </a:extLst>
          </p:cNvPr>
          <p:cNvSpPr txBox="1"/>
          <p:nvPr/>
        </p:nvSpPr>
        <p:spPr>
          <a:xfrm>
            <a:off x="838200" y="6037819"/>
            <a:ext cx="6287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“rule of thumb” classifiers = vertical or horizontal half-planes</a:t>
            </a:r>
          </a:p>
        </p:txBody>
      </p:sp>
    </p:spTree>
    <p:extLst>
      <p:ext uri="{BB962C8B-B14F-4D97-AF65-F5344CB8AC3E}">
        <p14:creationId xmlns:p14="http://schemas.microsoft.com/office/powerpoint/2010/main" val="18629893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29297-F6D5-BC4D-A096-7AEA4D8A5C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Boosting: A Toy 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1B0CD0-B57A-7B4E-86C6-921964D22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22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ADA879-026A-D04A-B8B3-794C4C2ADBCB}"/>
              </a:ext>
            </a:extLst>
          </p:cNvPr>
          <p:cNvSpPr txBox="1"/>
          <p:nvPr/>
        </p:nvSpPr>
        <p:spPr>
          <a:xfrm>
            <a:off x="838200" y="6037819"/>
            <a:ext cx="6287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“rule of thumb” classifiers = vertical or horizontal half-planes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51ED4D-285E-0943-83CF-C59B96BD1B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6604000" cy="36449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A98E293-AFA5-FE40-8372-7735E6FA7035}"/>
              </a:ext>
            </a:extLst>
          </p:cNvPr>
          <p:cNvSpPr txBox="1"/>
          <p:nvPr/>
        </p:nvSpPr>
        <p:spPr>
          <a:xfrm>
            <a:off x="838200" y="1321356"/>
            <a:ext cx="5993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Size of the data point: penalty for misclassifying the point</a:t>
            </a:r>
          </a:p>
        </p:txBody>
      </p:sp>
    </p:spTree>
    <p:extLst>
      <p:ext uri="{BB962C8B-B14F-4D97-AF65-F5344CB8AC3E}">
        <p14:creationId xmlns:p14="http://schemas.microsoft.com/office/powerpoint/2010/main" val="33457425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29297-F6D5-BC4D-A096-7AEA4D8A5C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Boosting: A Toy 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1B0CD0-B57A-7B4E-86C6-921964D22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23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ADA879-026A-D04A-B8B3-794C4C2ADBCB}"/>
              </a:ext>
            </a:extLst>
          </p:cNvPr>
          <p:cNvSpPr txBox="1"/>
          <p:nvPr/>
        </p:nvSpPr>
        <p:spPr>
          <a:xfrm>
            <a:off x="838200" y="6037819"/>
            <a:ext cx="6287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“rule of thumb” classifiers = vertical or horizontal half-planes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E927638-C727-574F-975B-89121FED8F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9956800" cy="3606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B0772F2-803C-0445-A601-3F7DBFF92535}"/>
              </a:ext>
            </a:extLst>
          </p:cNvPr>
          <p:cNvSpPr txBox="1"/>
          <p:nvPr/>
        </p:nvSpPr>
        <p:spPr>
          <a:xfrm>
            <a:off x="838200" y="1321356"/>
            <a:ext cx="5993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Size of the data point: penalty for misclassifying the point</a:t>
            </a:r>
          </a:p>
        </p:txBody>
      </p:sp>
    </p:spTree>
    <p:extLst>
      <p:ext uri="{BB962C8B-B14F-4D97-AF65-F5344CB8AC3E}">
        <p14:creationId xmlns:p14="http://schemas.microsoft.com/office/powerpoint/2010/main" val="19628501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29297-F6D5-BC4D-A096-7AEA4D8A5C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Boosting: A Toy 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1B0CD0-B57A-7B4E-86C6-921964D22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24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ADA879-026A-D04A-B8B3-794C4C2ADBCB}"/>
              </a:ext>
            </a:extLst>
          </p:cNvPr>
          <p:cNvSpPr txBox="1"/>
          <p:nvPr/>
        </p:nvSpPr>
        <p:spPr>
          <a:xfrm>
            <a:off x="838200" y="6037819"/>
            <a:ext cx="6287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“rule of thumb” classifiers = vertical or horizontal half-planes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36CCAE-F797-0547-811B-7062FBF63E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79588"/>
            <a:ext cx="9982200" cy="34925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B913CD1-FAF8-0E4B-838C-39B0766AA45E}"/>
              </a:ext>
            </a:extLst>
          </p:cNvPr>
          <p:cNvSpPr txBox="1"/>
          <p:nvPr/>
        </p:nvSpPr>
        <p:spPr>
          <a:xfrm>
            <a:off x="838200" y="1321356"/>
            <a:ext cx="6724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Size of the data point: weight, penalty for misclassifying the point</a:t>
            </a:r>
          </a:p>
        </p:txBody>
      </p:sp>
    </p:spTree>
    <p:extLst>
      <p:ext uri="{BB962C8B-B14F-4D97-AF65-F5344CB8AC3E}">
        <p14:creationId xmlns:p14="http://schemas.microsoft.com/office/powerpoint/2010/main" val="25577477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B99C25-4B54-3842-8F75-7296EE0685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Boosting: A Toy Example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54FBE66-FD0F-1A4D-9CEE-081D2B3DC2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79760" y="1423500"/>
            <a:ext cx="8632479" cy="506937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C9F85A-E494-BF43-884B-2D892586CF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8167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3ED219-BD0C-E04A-8904-2E5A16F2F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Boosting in a Nutshell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D9E5B3-6E7F-6B49-A232-1A91718481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8437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 general method of </a:t>
            </a:r>
            <a:r>
              <a:rPr lang="en-US" b="1" dirty="0"/>
              <a:t>converting rough rules </a:t>
            </a:r>
            <a:r>
              <a:rPr lang="en-US" dirty="0"/>
              <a:t>of thumb </a:t>
            </a:r>
            <a:r>
              <a:rPr lang="en-US" b="1" dirty="0"/>
              <a:t>into highly accurate prediction </a:t>
            </a:r>
            <a:r>
              <a:rPr lang="en-US" dirty="0"/>
              <a:t>rule.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Technically:</a:t>
            </a:r>
          </a:p>
          <a:p>
            <a:r>
              <a:rPr lang="en-US" dirty="0"/>
              <a:t>assume given “weak” learning algorithm that can consistently find classifiers (“rules of thumb”) at least </a:t>
            </a:r>
            <a:r>
              <a:rPr lang="en-US" b="1" dirty="0"/>
              <a:t>slightly better than random</a:t>
            </a:r>
            <a:r>
              <a:rPr lang="en-US" dirty="0"/>
              <a:t>, say, accuracy ≥ 55%</a:t>
            </a:r>
          </a:p>
          <a:p>
            <a:r>
              <a:rPr lang="en-US" dirty="0"/>
              <a:t>given sufficient data, a boosting algorithm can provably </a:t>
            </a:r>
            <a:r>
              <a:rPr lang="en-US" b="1" dirty="0"/>
              <a:t>construct single classifier with very high accuracy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681828-8FBD-DA47-9B11-FAF66420F8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26</a:t>
            </a:fld>
            <a:endParaRPr lang="en-US"/>
          </a:p>
        </p:txBody>
      </p:sp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8A7E0AC8-CF28-F74F-8139-B6C5AB725D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2870" y="0"/>
            <a:ext cx="3379130" cy="198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5975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E2159A7-5FDB-734E-8522-9D41D46761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56544" y="205986"/>
            <a:ext cx="9078911" cy="644602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046CD7-2607-CD45-833E-9791F5694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8D37192-A495-A845-BF17-6EFDD3F09D1C}" type="slidenum">
              <a:rPr lang="en-US" smtClean="0"/>
              <a:pPr>
                <a:spcAft>
                  <a:spcPts val="600"/>
                </a:spcAft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1091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25B87-6249-DA42-B84D-3541F83F7E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058" y="-219075"/>
            <a:ext cx="10515600" cy="1325563"/>
          </a:xfrm>
        </p:spPr>
        <p:txBody>
          <a:bodyPr/>
          <a:lstStyle/>
          <a:p>
            <a:r>
              <a:rPr lang="en-US" dirty="0"/>
              <a:t>Example: Spam classification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A2EA52-235D-784E-A6DA-377312D87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28</a:t>
            </a:fld>
            <a:endParaRPr lang="en-US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02811BE7-12ED-3749-8F30-A866AFF1FE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41794" y="1680710"/>
            <a:ext cx="6558258" cy="5074618"/>
          </a:xfr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8B95AF2-C03F-5947-B6E3-F04EA197C9AB}"/>
              </a:ext>
            </a:extLst>
          </p:cNvPr>
          <p:cNvSpPr/>
          <p:nvPr/>
        </p:nvSpPr>
        <p:spPr>
          <a:xfrm>
            <a:off x="767058" y="757380"/>
            <a:ext cx="950773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Dataset of 4000 emails: y = (spam, not spam)	</a:t>
            </a:r>
          </a:p>
          <a:p>
            <a:r>
              <a:rPr lang="en-US" dirty="0"/>
              <a:t>		          x = % of words equal to ’business’, ‘address’, etc.;</a:t>
            </a:r>
          </a:p>
          <a:p>
            <a:r>
              <a:rPr lang="en-US" dirty="0"/>
              <a:t>			  average length of uninterrupted sequences of capital letters, …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B911F58-28BB-8A4A-8337-271DC3BBAF08}"/>
              </a:ext>
            </a:extLst>
          </p:cNvPr>
          <p:cNvSpPr/>
          <p:nvPr/>
        </p:nvSpPr>
        <p:spPr>
          <a:xfrm>
            <a:off x="8903188" y="4045958"/>
            <a:ext cx="274319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</a:rPr>
              <a:t>Boosting </a:t>
            </a:r>
            <a:r>
              <a:rPr lang="en-US" sz="2400" dirty="0"/>
              <a:t>outperforms</a:t>
            </a:r>
            <a:r>
              <a:rPr lang="en-US" sz="2400" b="1" dirty="0">
                <a:solidFill>
                  <a:srgbClr val="00B050"/>
                </a:solidFill>
              </a:rPr>
              <a:t> </a:t>
            </a:r>
            <a:r>
              <a:rPr lang="en-US" sz="2400" b="1" dirty="0">
                <a:solidFill>
                  <a:srgbClr val="0070C0"/>
                </a:solidFill>
              </a:rPr>
              <a:t>Random Forests</a:t>
            </a:r>
          </a:p>
        </p:txBody>
      </p:sp>
    </p:spTree>
    <p:extLst>
      <p:ext uri="{BB962C8B-B14F-4D97-AF65-F5344CB8AC3E}">
        <p14:creationId xmlns:p14="http://schemas.microsoft.com/office/powerpoint/2010/main" val="42841099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5696C1-8A28-1F44-BE8B-4DE1EA62A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Finding Outliers with Boosting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1582D62-1A5E-734A-8F43-DBF185437C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9412"/>
          <a:stretch/>
        </p:blipFill>
        <p:spPr>
          <a:xfrm>
            <a:off x="1408064" y="1065568"/>
            <a:ext cx="9375872" cy="5550777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996140-FBBB-AF45-ABC1-1CA900F3AF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39064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1E74500-C837-D547-8D5C-30C76500E2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54310" y="643466"/>
            <a:ext cx="10083379" cy="557106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91D3B9-3FA9-4840-BDDB-722433725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8D37192-A495-A845-BF17-6EFDD3F09D1C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0032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21588-8F78-8644-8350-A3DD9C9FF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Boosting does not overfit in practice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175DABE-0610-6640-B47C-7BF671DBD4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3633" y="2182998"/>
            <a:ext cx="5234207" cy="2492003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24C360-E0F5-AF4B-AA0E-C32E2E5400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30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14C8331-29F1-8947-B1D2-B15B908763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162" y="2106332"/>
            <a:ext cx="5362439" cy="264533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CD4F857-49DA-1A48-A077-FE3C8C30C7BD}"/>
              </a:ext>
            </a:extLst>
          </p:cNvPr>
          <p:cNvSpPr txBox="1"/>
          <p:nvPr/>
        </p:nvSpPr>
        <p:spPr>
          <a:xfrm>
            <a:off x="2388961" y="1575345"/>
            <a:ext cx="1723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Theory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1EAA946-BE1E-9B46-8200-EB7246C8EB11}"/>
              </a:ext>
            </a:extLst>
          </p:cNvPr>
          <p:cNvSpPr txBox="1"/>
          <p:nvPr/>
        </p:nvSpPr>
        <p:spPr>
          <a:xfrm>
            <a:off x="8140861" y="1575345"/>
            <a:ext cx="19800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Practice</a:t>
            </a:r>
          </a:p>
        </p:txBody>
      </p:sp>
    </p:spTree>
    <p:extLst>
      <p:ext uri="{BB962C8B-B14F-4D97-AF65-F5344CB8AC3E}">
        <p14:creationId xmlns:p14="http://schemas.microsoft.com/office/powerpoint/2010/main" val="28942025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A5DB001-CD14-7A43-B8A8-9894999DB1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7798" y="1332696"/>
            <a:ext cx="5354738" cy="718559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C2BB15-B950-6144-AFE1-ADBF332F07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31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4E507B7-2FBE-D848-84E7-B5524160FFF2}"/>
              </a:ext>
            </a:extLst>
          </p:cNvPr>
          <p:cNvSpPr/>
          <p:nvPr/>
        </p:nvSpPr>
        <p:spPr>
          <a:xfrm>
            <a:off x="6896028" y="522287"/>
            <a:ext cx="34291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https://github.com/dmlc/xgboost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06A5F45-E1A7-0F4F-ACA4-090FD3753D75}"/>
              </a:ext>
            </a:extLst>
          </p:cNvPr>
          <p:cNvSpPr txBox="1">
            <a:spLocks/>
          </p:cNvSpPr>
          <p:nvPr/>
        </p:nvSpPr>
        <p:spPr>
          <a:xfrm>
            <a:off x="617798" y="2264291"/>
            <a:ext cx="70993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Very efficient, extensive </a:t>
            </a:r>
            <a:r>
              <a:rPr lang="en-US" b="1" dirty="0"/>
              <a:t>tree boosting </a:t>
            </a:r>
            <a:r>
              <a:rPr lang="en-US" dirty="0"/>
              <a:t>code by </a:t>
            </a:r>
            <a:r>
              <a:rPr lang="en-US" dirty="0" err="1"/>
              <a:t>Tianqi</a:t>
            </a:r>
            <a:r>
              <a:rPr lang="en-US" dirty="0"/>
              <a:t> Chen (UW)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A standard tool in data science competitions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Easy to parallelize and run on billion-scale problems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0BBE79B-F2E5-384A-8455-8D7DCF6D49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0582" y="2212842"/>
            <a:ext cx="3006123" cy="464515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F5BD1DD-AD79-F44D-BCA8-4C086F2E00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93350" y="143082"/>
            <a:ext cx="6034499" cy="1317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7572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507B71-CD84-ED46-BBC6-2BA63D16D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words on Boosting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97C2F9-387E-1340-B6FD-79394CC4D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32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F2E5E49-14E3-FF41-B153-C1EFB09FA7A5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6571326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solidFill>
                  <a:schemeClr val="accent6"/>
                </a:solidFill>
              </a:rPr>
              <a:t>Advantages</a:t>
            </a:r>
          </a:p>
          <a:p>
            <a:pPr lvl="1"/>
            <a:r>
              <a:rPr lang="en-US" b="1" dirty="0"/>
              <a:t>Fast</a:t>
            </a:r>
            <a:r>
              <a:rPr lang="en-US" dirty="0"/>
              <a:t> and </a:t>
            </a:r>
            <a:r>
              <a:rPr lang="en-US" b="1" dirty="0"/>
              <a:t>simple</a:t>
            </a:r>
          </a:p>
          <a:p>
            <a:pPr lvl="1"/>
            <a:r>
              <a:rPr lang="en-US" b="1" dirty="0"/>
              <a:t>Flexible</a:t>
            </a:r>
            <a:r>
              <a:rPr lang="en-US" dirty="0"/>
              <a:t>: can work with any weak learner</a:t>
            </a:r>
          </a:p>
          <a:p>
            <a:pPr lvl="1"/>
            <a:r>
              <a:rPr lang="en-US" dirty="0"/>
              <a:t>Handles </a:t>
            </a:r>
            <a:r>
              <a:rPr lang="en-US" b="1" dirty="0"/>
              <a:t>various feature types</a:t>
            </a:r>
          </a:p>
          <a:p>
            <a:pPr lvl="1"/>
            <a:r>
              <a:rPr lang="en-US" dirty="0"/>
              <a:t>Strong</a:t>
            </a:r>
            <a:r>
              <a:rPr lang="en-US" b="1" dirty="0"/>
              <a:t> theoretical foundations</a:t>
            </a:r>
          </a:p>
          <a:p>
            <a:pPr lvl="1"/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solidFill>
                  <a:srgbClr val="FF0000"/>
                </a:solidFill>
              </a:rPr>
              <a:t>Caveats</a:t>
            </a:r>
          </a:p>
          <a:p>
            <a:pPr lvl="1"/>
            <a:r>
              <a:rPr lang="en-US" b="1" dirty="0"/>
              <a:t>Overfits </a:t>
            </a:r>
            <a:r>
              <a:rPr lang="en-US" dirty="0"/>
              <a:t>if weak learner is too complex</a:t>
            </a:r>
          </a:p>
        </p:txBody>
      </p:sp>
      <p:pic>
        <p:nvPicPr>
          <p:cNvPr id="8" name="Content Placeholder 5">
            <a:extLst>
              <a:ext uri="{FF2B5EF4-FFF2-40B4-BE49-F238E27FC236}">
                <a16:creationId xmlns:a16="http://schemas.microsoft.com/office/drawing/2014/main" id="{B9757980-26D9-D647-8828-AE547DB8F4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1505" y="3159125"/>
            <a:ext cx="4392868" cy="2579687"/>
          </a:xfrm>
          <a:prstGeom prst="rect">
            <a:avLst/>
          </a:prstGeom>
        </p:spPr>
      </p:pic>
      <p:pic>
        <p:nvPicPr>
          <p:cNvPr id="10" name="Content Placeholder 5">
            <a:extLst>
              <a:ext uri="{FF2B5EF4-FFF2-40B4-BE49-F238E27FC236}">
                <a16:creationId xmlns:a16="http://schemas.microsoft.com/office/drawing/2014/main" id="{554F90FA-7B36-B440-B56D-756809C8D6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633092" y="1502907"/>
            <a:ext cx="6001281" cy="805319"/>
          </a:xfrm>
        </p:spPr>
      </p:pic>
    </p:spTree>
    <p:extLst>
      <p:ext uri="{BB962C8B-B14F-4D97-AF65-F5344CB8AC3E}">
        <p14:creationId xmlns:p14="http://schemas.microsoft.com/office/powerpoint/2010/main" val="9256051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2EAF6-F587-D543-8481-C4C44F937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Ensembles: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F5FC9C-F416-3D4E-A6CB-0B8972D0E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33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7731FE-7BBE-F74B-A710-7AFE9B1FCF0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t="2627" r="66750"/>
          <a:stretch/>
        </p:blipFill>
        <p:spPr>
          <a:xfrm>
            <a:off x="838200" y="1690688"/>
            <a:ext cx="3378200" cy="37965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842048B-4179-DA42-8CF4-9B6FDB296CC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 l="33375" t="2627" r="33375"/>
          <a:stretch/>
        </p:blipFill>
        <p:spPr>
          <a:xfrm>
            <a:off x="4508500" y="1690687"/>
            <a:ext cx="3378200" cy="3796507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61F211DF-DAE8-AF40-8B3B-3D1BEE89474F}"/>
              </a:ext>
            </a:extLst>
          </p:cNvPr>
          <p:cNvGrpSpPr/>
          <p:nvPr/>
        </p:nvGrpSpPr>
        <p:grpSpPr>
          <a:xfrm>
            <a:off x="8178800" y="1690686"/>
            <a:ext cx="3378200" cy="3796507"/>
            <a:chOff x="8135587" y="2696368"/>
            <a:chExt cx="3378200" cy="3796507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A707FFA-51F5-2B48-80D9-5EE200C3CFD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 l="66583" t="2475" r="167" b="152"/>
            <a:stretch/>
          </p:blipFill>
          <p:spPr>
            <a:xfrm>
              <a:off x="8135587" y="2696368"/>
              <a:ext cx="3378200" cy="3796507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9FF9B11-8E0D-2649-81FA-4FF1D77A2819}"/>
                </a:ext>
              </a:extLst>
            </p:cNvPr>
            <p:cNvSpPr txBox="1"/>
            <p:nvPr/>
          </p:nvSpPr>
          <p:spPr>
            <a:xfrm>
              <a:off x="8433624" y="5399009"/>
              <a:ext cx="2782125" cy="830997"/>
            </a:xfrm>
            <a:prstGeom prst="rect">
              <a:avLst/>
            </a:prstGeom>
            <a:solidFill>
              <a:srgbClr val="C76929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Monaco" pitchFamily="2" charset="77"/>
                  <a:cs typeface="Consolas" panose="020B0609020204030204" pitchFamily="49" charset="0"/>
                </a:rPr>
                <a:t>complete training set over weighted data</a:t>
              </a:r>
            </a:p>
            <a:p>
              <a:endParaRPr lang="en-US" sz="1600" b="1" dirty="0">
                <a:solidFill>
                  <a:schemeClr val="bg1"/>
                </a:solidFill>
                <a:latin typeface="Monaco" pitchFamily="2" charset="77"/>
                <a:cs typeface="Consolas" panose="020B0609020204030204" pitchFamily="49" charset="0"/>
              </a:endParaRPr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16E011E3-6766-5044-BDA1-3A20A34B874F}"/>
              </a:ext>
            </a:extLst>
          </p:cNvPr>
          <p:cNvSpPr/>
          <p:nvPr/>
        </p:nvSpPr>
        <p:spPr>
          <a:xfrm>
            <a:off x="1422400" y="5939592"/>
            <a:ext cx="93472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Based on </a:t>
            </a:r>
            <a:r>
              <a:rPr lang="en-US" sz="1400" dirty="0">
                <a:hlinkClick r:id="rId3"/>
              </a:rPr>
              <a:t>https://quantdare.com/what-is-the-difference-between-bagging-and-boosting/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0698430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51DA59-2B9F-BE41-9178-DAD4842953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Ensembles: Training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148F20-7ED2-4349-9853-B85606B9FD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34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3187A4-9A66-054D-A7E8-367F15DB88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t="3013" r="66625"/>
          <a:stretch/>
        </p:blipFill>
        <p:spPr>
          <a:xfrm>
            <a:off x="838200" y="1690688"/>
            <a:ext cx="3390900" cy="37814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80B753A-A257-5A48-96FD-24D405BC793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 l="33375" t="3013" r="33250"/>
          <a:stretch/>
        </p:blipFill>
        <p:spPr>
          <a:xfrm>
            <a:off x="4486275" y="1690688"/>
            <a:ext cx="3390900" cy="37814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C0140A2-291B-2544-87C9-EC6E04E5DA9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 l="66625" t="3014"/>
          <a:stretch/>
        </p:blipFill>
        <p:spPr>
          <a:xfrm>
            <a:off x="8134351" y="1690688"/>
            <a:ext cx="3390900" cy="378142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1C09567-DCC3-1B48-8C7F-D44329CC832B}"/>
              </a:ext>
            </a:extLst>
          </p:cNvPr>
          <p:cNvSpPr/>
          <p:nvPr/>
        </p:nvSpPr>
        <p:spPr>
          <a:xfrm>
            <a:off x="1422400" y="5939592"/>
            <a:ext cx="93472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Based on </a:t>
            </a:r>
            <a:r>
              <a:rPr lang="en-US" sz="1400" dirty="0">
                <a:hlinkClick r:id="rId3"/>
              </a:rPr>
              <a:t>https://quantdare.com/what-is-the-difference-between-bagging-and-boosting/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9763319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69BBE16-CF75-8B45-9455-F393E68300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3927" y="340518"/>
            <a:ext cx="10539873" cy="6176963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811E12-3BB1-4648-8948-0686E72A5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35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895AB5-9AD8-A64F-8A38-00F3B37FF09C}"/>
              </a:ext>
            </a:extLst>
          </p:cNvPr>
          <p:cNvSpPr txBox="1"/>
          <p:nvPr/>
        </p:nvSpPr>
        <p:spPr>
          <a:xfrm>
            <a:off x="4200463" y="6332815"/>
            <a:ext cx="3766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Slide from Edith Law at U Waterloo</a:t>
            </a:r>
          </a:p>
        </p:txBody>
      </p:sp>
    </p:spTree>
    <p:extLst>
      <p:ext uri="{BB962C8B-B14F-4D97-AF65-F5344CB8AC3E}">
        <p14:creationId xmlns:p14="http://schemas.microsoft.com/office/powerpoint/2010/main" val="21849975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0D052-4F55-4E48-BCB1-1A75B0375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5548FE-0358-B846-BB3A-29D515DBD4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Ensemble methods are a </a:t>
            </a:r>
            <a:r>
              <a:rPr lang="en-US" b="1" dirty="0"/>
              <a:t>must-try</a:t>
            </a:r>
          </a:p>
          <a:p>
            <a:pPr marL="0" indent="0">
              <a:buNone/>
            </a:pPr>
            <a:endParaRPr lang="en-US" b="1" dirty="0"/>
          </a:p>
          <a:p>
            <a:r>
              <a:rPr lang="en-US" dirty="0"/>
              <a:t>Bagging: average models trained on bootstrap samples</a:t>
            </a:r>
          </a:p>
          <a:p>
            <a:r>
              <a:rPr lang="en-US" dirty="0"/>
              <a:t>Good bagging: </a:t>
            </a:r>
            <a:r>
              <a:rPr lang="en-US" b="1" dirty="0"/>
              <a:t>Random Forests</a:t>
            </a:r>
          </a:p>
          <a:p>
            <a:endParaRPr lang="en-US" dirty="0"/>
          </a:p>
          <a:p>
            <a:r>
              <a:rPr lang="en-US" dirty="0"/>
              <a:t>Boosting: sequence of models that correct for remaining mistakes</a:t>
            </a:r>
          </a:p>
          <a:p>
            <a:r>
              <a:rPr lang="en-US" dirty="0"/>
              <a:t>Great boosting: </a:t>
            </a:r>
            <a:r>
              <a:rPr lang="en-US" b="1" dirty="0" err="1"/>
              <a:t>xgboost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FA9612-A66C-9748-87DC-5AD454B0B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36</a:t>
            </a:fld>
            <a:endParaRPr lang="en-US"/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AB61050D-F941-0D4E-8429-8E450935C7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6936" y="136525"/>
            <a:ext cx="5134497" cy="1817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1179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049FD4-3EBD-2B40-BBF4-3CC8CE326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6D0629-C0D2-8D42-B527-9C9ABEDCB3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https://developers.google.com/machine-learning/data-prep/</a:t>
            </a:r>
            <a:endParaRPr lang="en-US" dirty="0"/>
          </a:p>
          <a:p>
            <a:r>
              <a:rPr lang="en-US" dirty="0">
                <a:hlinkClick r:id="rId3"/>
              </a:rPr>
              <a:t>https://developers.google.com/machine-learning/crash-course/representation/cleaning-data</a:t>
            </a:r>
            <a:endParaRPr lang="en-US" dirty="0"/>
          </a:p>
          <a:p>
            <a:r>
              <a:rPr lang="en-US" dirty="0">
                <a:hlinkClick r:id="rId4"/>
              </a:rPr>
              <a:t>https://developers.google.com/machine-learning/crash-course/feature-crosses/encoding-nonlinearity</a:t>
            </a:r>
            <a:endParaRPr lang="en-US" dirty="0"/>
          </a:p>
          <a:p>
            <a:r>
              <a:rPr lang="en-US" dirty="0">
                <a:hlinkClick r:id="rId5"/>
              </a:rPr>
              <a:t>https://developers.google.com/machine-learning/crash-course/feature-crosses/crossing-one-hot-vectors</a:t>
            </a:r>
            <a:endParaRPr lang="en-US" dirty="0">
              <a:hlinkClick r:id="rId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F76153-E730-6D41-88F5-38045A772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6006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350996-F140-FA41-985E-21B9141ADA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Model Combination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E9A5FF-06EF-7549-AC13-796CABEA5D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05012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Any single model may have </a:t>
            </a:r>
            <a:r>
              <a:rPr lang="en-US" b="1" dirty="0"/>
              <a:t>high variance </a:t>
            </a:r>
            <a:r>
              <a:rPr lang="en-US" dirty="0"/>
              <a:t>in its predictions</a:t>
            </a:r>
          </a:p>
          <a:p>
            <a:r>
              <a:rPr lang="en-US" dirty="0"/>
              <a:t>Decision tree: predictions can be brittle, small perturbation in data can lead to misclassification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Creating more stable models:</a:t>
            </a:r>
          </a:p>
          <a:p>
            <a:r>
              <a:rPr lang="en-US" dirty="0"/>
              <a:t>Come up with a completely new model</a:t>
            </a:r>
          </a:p>
          <a:p>
            <a:r>
              <a:rPr lang="en-US" b="1" dirty="0"/>
              <a:t>Combine (unstable) models intelligently!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B8898B-D005-2A4E-B466-20E1BB4C8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71DCF6-2548-0249-B5D4-95616FCEC4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2649" y="84956"/>
            <a:ext cx="2888931" cy="192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1381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12B6479-CB86-9A48-A24E-D318507C6F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5795"/>
          <a:stretch/>
        </p:blipFill>
        <p:spPr>
          <a:xfrm>
            <a:off x="4872363" y="807648"/>
            <a:ext cx="7296835" cy="4974427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FA6202-E79D-6F4B-BA96-9AAB92D1E6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88D37192-A495-A845-BF17-6EFDD3F09D1C}" type="slidenum">
              <a:rPr lang="en-US" smtClean="0"/>
              <a:t>5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181519-4FDA-4444-A5A2-0D2E4EA8F962}"/>
              </a:ext>
            </a:extLst>
          </p:cNvPr>
          <p:cNvSpPr txBox="1"/>
          <p:nvPr/>
        </p:nvSpPr>
        <p:spPr>
          <a:xfrm>
            <a:off x="22802" y="170974"/>
            <a:ext cx="4872363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50 members </a:t>
            </a:r>
            <a:r>
              <a:rPr lang="en-US" dirty="0"/>
              <a:t>vote in </a:t>
            </a:r>
            <a:r>
              <a:rPr lang="en-US" b="1" dirty="0"/>
              <a:t>10 categories</a:t>
            </a:r>
            <a:r>
              <a:rPr lang="en-US" dirty="0"/>
              <a:t>, each with </a:t>
            </a:r>
            <a:r>
              <a:rPr lang="en-US" b="1" dirty="0"/>
              <a:t>4 nominations</a:t>
            </a:r>
            <a:r>
              <a:rPr lang="en-US" dirty="0"/>
              <a:t>. For any category, </a:t>
            </a:r>
            <a:r>
              <a:rPr lang="en-US" b="1" dirty="0"/>
              <a:t>only 15 voters have some knowledge</a:t>
            </a:r>
            <a:r>
              <a:rPr lang="en-US" dirty="0"/>
              <a:t>, represented by their probability of selecting the “correct” candidate in that category (so P = 0.25 means they have no knowledge).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 each category, the </a:t>
            </a:r>
            <a:r>
              <a:rPr lang="en-US" b="1" dirty="0"/>
              <a:t>15 experts are chosen at random </a:t>
            </a:r>
            <a:r>
              <a:rPr lang="en-US" dirty="0"/>
              <a:t>from the 50.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Results show the </a:t>
            </a:r>
            <a:r>
              <a:rPr lang="en-US" b="1" dirty="0"/>
              <a:t>expected number of correct decisions </a:t>
            </a:r>
            <a:r>
              <a:rPr lang="en-US" dirty="0"/>
              <a:t>(based on 50 simulations) for the consensus, as well as for the individuals. The error bars indicate one standard deviation.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see, for example, that </a:t>
            </a:r>
            <a:r>
              <a:rPr lang="en-US" b="1" dirty="0"/>
              <a:t>if the 15 informed for a category have a 50% chance of selecting the correct candidate, the consensus doubles the expected performance of an individual.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E0ABE27-AF41-224A-8EDE-060593730BAC}"/>
              </a:ext>
            </a:extLst>
          </p:cNvPr>
          <p:cNvSpPr/>
          <p:nvPr/>
        </p:nvSpPr>
        <p:spPr>
          <a:xfrm>
            <a:off x="5655312" y="222873"/>
            <a:ext cx="665278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Simulated academy awards voting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2E8186-8DFB-7B41-A9C5-BF6082DEFDF6}"/>
              </a:ext>
            </a:extLst>
          </p:cNvPr>
          <p:cNvSpPr txBox="1"/>
          <p:nvPr/>
        </p:nvSpPr>
        <p:spPr>
          <a:xfrm>
            <a:off x="6173566" y="6062406"/>
            <a:ext cx="4694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Elements of Statistical Learning, Figure 8.11</a:t>
            </a:r>
          </a:p>
        </p:txBody>
      </p:sp>
    </p:spTree>
    <p:extLst>
      <p:ext uri="{BB962C8B-B14F-4D97-AF65-F5344CB8AC3E}">
        <p14:creationId xmlns:p14="http://schemas.microsoft.com/office/powerpoint/2010/main" val="3841209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350996-F140-FA41-985E-21B9141ADA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b="1" dirty="0"/>
              <a:t>Bootstrap Sampling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E9A5FF-06EF-7549-AC13-796CABEA5D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3788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Data</a:t>
            </a:r>
            <a:r>
              <a:rPr lang="en-US" dirty="0"/>
              <a:t>: 				</a:t>
            </a:r>
            <a:r>
              <a:rPr lang="en-US" i="1" dirty="0"/>
              <a:t>S = {(x</a:t>
            </a:r>
            <a:r>
              <a:rPr lang="en-US" i="1" baseline="-25000" dirty="0"/>
              <a:t>i</a:t>
            </a:r>
            <a:r>
              <a:rPr lang="en-US" i="1" dirty="0"/>
              <a:t>, </a:t>
            </a:r>
            <a:r>
              <a:rPr lang="en-US" i="1" dirty="0" err="1"/>
              <a:t>y</a:t>
            </a:r>
            <a:r>
              <a:rPr lang="en-US" i="1" baseline="-25000" dirty="0" err="1"/>
              <a:t>i</a:t>
            </a:r>
            <a:r>
              <a:rPr lang="en-US" i="1" dirty="0"/>
              <a:t>)}</a:t>
            </a:r>
            <a:r>
              <a:rPr lang="en-US" i="1" baseline="-25000" dirty="0" err="1"/>
              <a:t>i</a:t>
            </a:r>
            <a:r>
              <a:rPr lang="en-US" i="1" baseline="-25000" dirty="0"/>
              <a:t> = 1,…,n</a:t>
            </a:r>
          </a:p>
          <a:p>
            <a:pPr marL="0" indent="0">
              <a:buNone/>
            </a:pPr>
            <a:r>
              <a:rPr lang="en-US" b="1" dirty="0"/>
              <a:t>Bootstrap</a:t>
            </a:r>
            <a:r>
              <a:rPr lang="en-US" dirty="0"/>
              <a:t> </a:t>
            </a:r>
            <a:r>
              <a:rPr lang="en-US" b="1" dirty="0"/>
              <a:t>Sample</a:t>
            </a:r>
            <a:r>
              <a:rPr lang="en-US" dirty="0"/>
              <a:t>: subsample of </a:t>
            </a:r>
            <a:r>
              <a:rPr lang="en-US" i="1" dirty="0"/>
              <a:t>S</a:t>
            </a:r>
            <a:r>
              <a:rPr lang="en-US" dirty="0"/>
              <a:t>, drawn </a:t>
            </a:r>
            <a:r>
              <a:rPr lang="en-US" b="1" dirty="0"/>
              <a:t>with replacement</a:t>
            </a:r>
            <a:endParaRPr lang="en-US" b="1" i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B8898B-D005-2A4E-B466-20E1BB4C8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F7F2C12-7E86-1841-9645-2E286A7128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60005" y="2128603"/>
            <a:ext cx="9871987" cy="454111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5FFBB9C-12F0-584D-9B49-4491B35BA493}"/>
              </a:ext>
            </a:extLst>
          </p:cNvPr>
          <p:cNvSpPr/>
          <p:nvPr/>
        </p:nvSpPr>
        <p:spPr>
          <a:xfrm>
            <a:off x="2748196" y="6408107"/>
            <a:ext cx="669560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hlinkClick r:id="rId4"/>
              </a:rPr>
              <a:t>https://towardsdatascience.com/ensemble-methods-bagging-boosting-and-stacking-c9214a10a205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5474277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350996-F140-FA41-985E-21B9141ADA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b="1" dirty="0"/>
              <a:t>B</a:t>
            </a:r>
            <a:r>
              <a:rPr lang="en-US" dirty="0"/>
              <a:t>ootstrap </a:t>
            </a:r>
            <a:r>
              <a:rPr lang="en-US" b="1" dirty="0"/>
              <a:t>Agg</a:t>
            </a:r>
            <a:r>
              <a:rPr lang="en-US" dirty="0"/>
              <a:t>regat</a:t>
            </a:r>
            <a:r>
              <a:rPr lang="en-US" b="1" dirty="0"/>
              <a:t>ing (Bagging)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B8898B-D005-2A4E-B466-20E1BB4C8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7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5E62081-37CF-EC4E-8097-00C2EC5F0D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670" y="1084718"/>
            <a:ext cx="7314659" cy="540395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89EFEEC-1C05-4445-B650-FD5066C39DA6}"/>
              </a:ext>
            </a:extLst>
          </p:cNvPr>
          <p:cNvSpPr/>
          <p:nvPr/>
        </p:nvSpPr>
        <p:spPr>
          <a:xfrm>
            <a:off x="3632087" y="6435795"/>
            <a:ext cx="492782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hlinkClick r:id="rId3"/>
              </a:rPr>
              <a:t>http://www.ub.edu/stat/docencia/EADB/bagging.html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1210806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350996-F140-FA41-985E-21B9141ADA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Bagging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D9D7C8-BADA-334E-B143-36F9CEA261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723151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Aggregation:</a:t>
            </a:r>
          </a:p>
          <a:p>
            <a:r>
              <a:rPr lang="en-US" b="1" dirty="0"/>
              <a:t>Majority vote</a:t>
            </a:r>
            <a:r>
              <a:rPr lang="en-US" dirty="0"/>
              <a:t>!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Benefits:</a:t>
            </a:r>
          </a:p>
          <a:p>
            <a:r>
              <a:rPr lang="en-US" dirty="0"/>
              <a:t>Even if single model overfits, on average they will not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B8898B-D005-2A4E-B466-20E1BB4C8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8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5E62081-37CF-EC4E-8097-00C2EC5F0D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0368" y="1121571"/>
            <a:ext cx="6500463" cy="480243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89EFEEC-1C05-4445-B650-FD5066C39DA6}"/>
              </a:ext>
            </a:extLst>
          </p:cNvPr>
          <p:cNvSpPr/>
          <p:nvPr/>
        </p:nvSpPr>
        <p:spPr>
          <a:xfrm>
            <a:off x="6477856" y="5754730"/>
            <a:ext cx="492782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hlinkClick r:id="rId3"/>
              </a:rPr>
              <a:t>http://www.ub.edu/stat/docencia/EADB/bagging.html</a:t>
            </a:r>
            <a:endParaRPr lang="en-US" sz="16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F193C53-5FB8-5048-8082-E7FDE99A00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216" t="61344" r="23263" b="3846"/>
          <a:stretch/>
        </p:blipFill>
        <p:spPr>
          <a:xfrm>
            <a:off x="3483457" y="1314920"/>
            <a:ext cx="1463963" cy="1671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595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24B33-9A51-5F42-BDF8-A37EAD87F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Bagging with Decision Trees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96309A-0C28-1F45-960A-24B376ACC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0F0E9A8-F4E5-4546-9119-A12A7574DC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006" y="2127710"/>
            <a:ext cx="3143250" cy="3429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0F6BC70-C5C7-BA4E-AC3A-3A42B47883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6376" y="1444847"/>
            <a:ext cx="4786993" cy="23973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A088D6D-D1F8-E146-B4E2-D7640D02F0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5943" y="3901999"/>
            <a:ext cx="7347857" cy="245435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E8FAEB9-BDBB-9849-86F2-003BAFE9D0DD}"/>
              </a:ext>
            </a:extLst>
          </p:cNvPr>
          <p:cNvSpPr/>
          <p:nvPr/>
        </p:nvSpPr>
        <p:spPr>
          <a:xfrm>
            <a:off x="3688931" y="6410243"/>
            <a:ext cx="48141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Elements of Statistical Learning, Chapter 8.7 </a:t>
            </a:r>
          </a:p>
        </p:txBody>
      </p:sp>
    </p:spTree>
    <p:extLst>
      <p:ext uri="{BB962C8B-B14F-4D97-AF65-F5344CB8AC3E}">
        <p14:creationId xmlns:p14="http://schemas.microsoft.com/office/powerpoint/2010/main" val="1852878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</TotalTime>
  <Words>1189</Words>
  <Application>Microsoft Macintosh PowerPoint</Application>
  <PresentationFormat>Widescreen</PresentationFormat>
  <Paragraphs>210</Paragraphs>
  <Slides>37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3" baseType="lpstr">
      <vt:lpstr>Arial</vt:lpstr>
      <vt:lpstr>Calibri</vt:lpstr>
      <vt:lpstr>Cambria Math</vt:lpstr>
      <vt:lpstr>Consolas</vt:lpstr>
      <vt:lpstr>Monaco</vt:lpstr>
      <vt:lpstr>Office Theme</vt:lpstr>
      <vt:lpstr>Model Engineering</vt:lpstr>
      <vt:lpstr>PowerPoint Presentation</vt:lpstr>
      <vt:lpstr>PowerPoint Presentation</vt:lpstr>
      <vt:lpstr>Model Combination</vt:lpstr>
      <vt:lpstr>PowerPoint Presentation</vt:lpstr>
      <vt:lpstr>Bootstrap Sampling</vt:lpstr>
      <vt:lpstr>Bootstrap Aggregating (Bagging)</vt:lpstr>
      <vt:lpstr>Bagging</vt:lpstr>
      <vt:lpstr>Bagging with Decision Trees</vt:lpstr>
      <vt:lpstr>Predicting with bagged decision trees</vt:lpstr>
      <vt:lpstr>Why does bagging work?</vt:lpstr>
      <vt:lpstr>When should use Bagging?</vt:lpstr>
      <vt:lpstr>Final words on Bagging </vt:lpstr>
      <vt:lpstr>Random Forest</vt:lpstr>
      <vt:lpstr>Random Forest</vt:lpstr>
      <vt:lpstr>Example: Spam classification</vt:lpstr>
      <vt:lpstr>Random Forest: Feature Importance</vt:lpstr>
      <vt:lpstr>Final words on RF </vt:lpstr>
      <vt:lpstr>Boosting: “How May I Help You?”</vt:lpstr>
      <vt:lpstr>Boosting: “How May I Help You?”</vt:lpstr>
      <vt:lpstr>Boosting: A Toy Example</vt:lpstr>
      <vt:lpstr>Boosting: A Toy Example</vt:lpstr>
      <vt:lpstr>Boosting: A Toy Example</vt:lpstr>
      <vt:lpstr>Boosting: A Toy Example</vt:lpstr>
      <vt:lpstr>Boosting: A Toy Example</vt:lpstr>
      <vt:lpstr>Boosting in a Nutshell</vt:lpstr>
      <vt:lpstr>PowerPoint Presentation</vt:lpstr>
      <vt:lpstr>Example: Spam classification</vt:lpstr>
      <vt:lpstr>Finding Outliers with Boosting</vt:lpstr>
      <vt:lpstr>Boosting does not overfit in practice</vt:lpstr>
      <vt:lpstr>PowerPoint Presentation</vt:lpstr>
      <vt:lpstr>Final words on Boosting </vt:lpstr>
      <vt:lpstr>Comparing Ensembles: Data</vt:lpstr>
      <vt:lpstr>Comparing Ensembles: Training</vt:lpstr>
      <vt:lpstr>PowerPoint Presentation</vt:lpstr>
      <vt:lpstr>Recap</vt:lpstr>
      <vt:lpstr>Data prep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Model Engineering</dc:title>
  <dc:creator>Khalil, Elias B</dc:creator>
  <cp:lastModifiedBy>Khalil, Elias B</cp:lastModifiedBy>
  <cp:revision>3</cp:revision>
  <dcterms:created xsi:type="dcterms:W3CDTF">2019-08-20T13:11:55Z</dcterms:created>
  <dcterms:modified xsi:type="dcterms:W3CDTF">2019-08-20T15:24:58Z</dcterms:modified>
</cp:coreProperties>
</file>